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86" r:id="rId3"/>
    <p:sldId id="266" r:id="rId4"/>
    <p:sldId id="259" r:id="rId5"/>
    <p:sldId id="261" r:id="rId6"/>
    <p:sldId id="268" r:id="rId7"/>
    <p:sldId id="262" r:id="rId8"/>
    <p:sldId id="274" r:id="rId9"/>
    <p:sldId id="257" r:id="rId10"/>
    <p:sldId id="264" r:id="rId11"/>
    <p:sldId id="265" r:id="rId12"/>
    <p:sldId id="267" r:id="rId13"/>
    <p:sldId id="289" r:id="rId14"/>
    <p:sldId id="258" r:id="rId15"/>
    <p:sldId id="260" r:id="rId16"/>
    <p:sldId id="269" r:id="rId17"/>
    <p:sldId id="276" r:id="rId18"/>
    <p:sldId id="271" r:id="rId19"/>
    <p:sldId id="282" r:id="rId20"/>
    <p:sldId id="281" r:id="rId21"/>
    <p:sldId id="277" r:id="rId22"/>
    <p:sldId id="278" r:id="rId23"/>
    <p:sldId id="272" r:id="rId24"/>
    <p:sldId id="263" r:id="rId25"/>
    <p:sldId id="279" r:id="rId26"/>
    <p:sldId id="275" r:id="rId27"/>
    <p:sldId id="273" r:id="rId28"/>
    <p:sldId id="280" r:id="rId29"/>
    <p:sldId id="284" r:id="rId30"/>
    <p:sldId id="290" r:id="rId31"/>
    <p:sldId id="283" r:id="rId32"/>
    <p:sldId id="28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4" d="100"/>
          <a:sy n="104" d="100"/>
        </p:scale>
        <p:origin x="8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e Wehr" userId="11075d359ef8b5bf" providerId="LiveId" clId="{36970C61-CC27-43CC-B57F-91A1C725D31D}"/>
    <pc:docChg chg="modSld sldOrd">
      <pc:chgData name="Nate Wehr" userId="11075d359ef8b5bf" providerId="LiveId" clId="{36970C61-CC27-43CC-B57F-91A1C725D31D}" dt="2025-07-10T18:11:20.443" v="7" actId="20577"/>
      <pc:docMkLst>
        <pc:docMk/>
      </pc:docMkLst>
      <pc:sldChg chg="modSp mod ord">
        <pc:chgData name="Nate Wehr" userId="11075d359ef8b5bf" providerId="LiveId" clId="{36970C61-CC27-43CC-B57F-91A1C725D31D}" dt="2025-07-10T18:11:16.911" v="3" actId="20577"/>
        <pc:sldMkLst>
          <pc:docMk/>
          <pc:sldMk cId="841133548" sldId="283"/>
        </pc:sldMkLst>
        <pc:spChg chg="mod">
          <ac:chgData name="Nate Wehr" userId="11075d359ef8b5bf" providerId="LiveId" clId="{36970C61-CC27-43CC-B57F-91A1C725D31D}" dt="2025-07-10T18:11:16.911" v="3" actId="20577"/>
          <ac:spMkLst>
            <pc:docMk/>
            <pc:sldMk cId="841133548" sldId="283"/>
            <ac:spMk id="4" creationId="{C87D1F2A-5E9E-5B71-050E-6570498503B8}"/>
          </ac:spMkLst>
        </pc:spChg>
      </pc:sldChg>
      <pc:sldChg chg="modSp mod">
        <pc:chgData name="Nate Wehr" userId="11075d359ef8b5bf" providerId="LiveId" clId="{36970C61-CC27-43CC-B57F-91A1C725D31D}" dt="2025-07-10T18:11:20.443" v="7" actId="20577"/>
        <pc:sldMkLst>
          <pc:docMk/>
          <pc:sldMk cId="1043161435" sldId="290"/>
        </pc:sldMkLst>
        <pc:spChg chg="mod">
          <ac:chgData name="Nate Wehr" userId="11075d359ef8b5bf" providerId="LiveId" clId="{36970C61-CC27-43CC-B57F-91A1C725D31D}" dt="2025-07-10T18:11:20.443" v="7" actId="20577"/>
          <ac:spMkLst>
            <pc:docMk/>
            <pc:sldMk cId="1043161435" sldId="290"/>
            <ac:spMk id="4" creationId="{2D8C3854-FA1D-1056-2C58-2873106F64DF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77A6B-FE8F-4880-A801-79DAA2D51C41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5C95CC-9AE4-4BFA-B130-04CCCF362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2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90865-72B6-395B-C08F-0A8370D02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449DDF-4E2D-CE3A-4D4F-33E0816C2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BC0848-3C25-CFEB-5D16-89A47274D0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White-tailed deer; moose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7CAC1-D36E-6470-3AE6-78257F0924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77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867F9-6979-7D10-07DB-BF504B1DA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297B0B-A0BC-417D-B2CF-3DF5E7A5E9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35F619-8D5B-F6EF-3D54-0684339BA9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Institutional animal care and use committee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F67326-778A-571F-928B-640A5A42F8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76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CAA7C-120D-9FAD-1906-3E08B07C2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556B97-F53B-6B89-B338-5FBB707C44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D0F613-4989-BA52-75AC-F96F79057C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Sufficiently open space for the camera and lure; mesic/mixed habitats; boulders/deadfall; minimal ground-level foliage; local topography/hydrology; (animal spoor)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B92EE0-6367-07F6-9630-DF66FF0394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5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92406-6B44-9571-2E7B-3EE8F2CBF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B48753-D35D-8675-9ACF-B1E88C46DE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3AA799-8AAA-C47E-30B7-05E485C28D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size of your search cone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7206C-9DE6-CAED-D199-AABBF45DD8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1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 squirrel (or porcupine)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80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CCC21-BEDC-068B-4DC5-8771A2670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6C33E0-532F-70F0-21D4-EA9C6F9305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7ABE0F-2B93-1522-816D-78F3B651BD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Female, frequent return trips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71DA6-A5FA-56CF-7F2C-D72EB62041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05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FFAD5-CA12-1F29-82BB-172D95126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122DFA-2436-3C96-9FF2-6FA8604D02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D9CD03-EEF8-DA1D-E06C-E430C9F60B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capture of non-target species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DC2FF-0B2C-243A-AA81-E289B08F89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38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48F57-6F97-91EF-B148-199E0C5E6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E17014-332C-9679-6776-329097CA35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6FCAC4-59B6-103E-2949-913177905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Yagi, H, Omni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E0F51-A38D-D125-FB87-3E022AF5F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10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28DFF-58E7-2AFE-941B-954A995F8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418B6D-1278-A550-412E-449C71F1A7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D5F952-3E0E-442B-BEF2-759C38ABD1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Red-backed salamander; spring peeper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BC937-7BD8-7142-D49D-304CBC333E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918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CFC9E-CA09-BE20-7EF5-EF39B08DE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58D325-3AA7-D046-7E34-45184CBB7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F1C34D-F87D-B719-F4A3-664053D51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Simpson’s Index, Shannon-Weiner Index, alpha/beta/gamma diversity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7059F-2EFC-7FE8-86A6-E3BD7B4D5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019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F92F6-3ECB-8BE1-5DCC-A34C062CE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A632BC-FD49-7396-D332-A3D197943A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9B2194-3D8E-19A6-06FE-B531DAAEE8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Autonomous recording unit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3429F-4973-8693-2760-EA249AC23F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86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6C844-B952-0DBC-2153-3E34BC886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A299D4-27ED-B3CA-425B-5D4B3F4461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FCB340-4DD2-3CD5-58DE-220639217B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 sunlight, bird sounds/spoor, low-lying vegetation, low wind, clear alleyway/flyway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83524-82D3-DB8D-3F99-76CBBA5D68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086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8B86D-D11B-455F-F573-FD5B3BC95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98ED95-A3B6-CDFF-771E-0FAC2ACCBE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935B07-173C-C9E2-9438-84377F1000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Incisors, canines, pre-molars, and molars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313D6-2E41-DC91-4AF0-EB73EDC999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436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6D8A8-F77C-D707-020B-0B13A295E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77960A-68D0-77AF-0F3A-B264489889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C53404-03B7-DA4A-D7AA-5E44A1E6AC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Pitfall, Sherman, tomahawk, </a:t>
            </a:r>
            <a:r>
              <a:rPr lang="en-US" dirty="0" err="1"/>
              <a:t>havahart</a:t>
            </a:r>
            <a:r>
              <a:rPr lang="en-US" dirty="0"/>
              <a:t>, or box in place of S/T/H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DB892-06BD-BB77-086D-9E380BC941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71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60D98-58B4-2E00-34F9-880EFD5B7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3DBA47-6E9F-DC0F-5B9A-0677884E4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3441B7-E471-0489-AF14-9D7AE16E8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 frog, mink frog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894C6-928E-B081-B8BC-5E1669D93E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91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C0BFF-D396-2137-9DB3-38111A996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5778A0-484B-7CCF-BAA5-04E1DBB044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71B241-1644-B8F7-6571-952919632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white-striped males/females and tan-striped males/females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F867E-D986-487A-0CAA-8BC894AE55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036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AE20D-102A-905E-D35D-FE2540E51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4A3A1F-72D4-C206-7C70-A17C54AC8E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AA732B-07F3-08B2-EE0E-4FB7B11505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% canopy cover, % understory density, species composition, species height, browsing pressure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D061B-CD56-A7F9-64D0-3542C354F9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47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C2019-FFEB-92DC-AB15-7934144F9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7D16FB-8EFB-F71B-EE68-E0BA692726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43CA08-1B21-62FF-5E9F-BCC185189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table defining animal behaviors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0D1E5-82A9-F90D-1F59-7927B5E586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068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97676-6F11-AC61-E3A8-EC39F73E8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CA59AE-5216-3BB0-3DD0-BF47FCBA89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C8BBC0-7A5F-F3BA-89C7-EC41097309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2E743-701D-64DD-3876-5DA00EBFE1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064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CE630-8022-A73D-AB6B-789861EFE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2F794-BAD3-A8C6-244C-BCC905F77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D8B79B-0DFD-CE07-EC32-0B59E1D2A8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360 degrees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865AA-0136-2145-C208-6C60327169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475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627CE-ACFE-A4C3-6082-ED4FDB5BE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CE6BFD-3FED-5A6C-2162-D5B484A658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7B9CE-0E34-57BA-3537-334F3925CB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Crepuscular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37465-FEE9-83E0-5039-98116F7A44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3201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E52A7-CB99-995C-ADA0-812588FDD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D3E524-65A0-B170-DD60-06D99EE2B6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41690A-301D-60E3-E06E-DDD56D97A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Wildlife is a public trust, no sale of wildlife, government sets harvest regulations, equal opportunity to hunt, killed only for a legit purpose, international resource, science guides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097CF-6297-DD4C-FF16-57014ABB1A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63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627EF-7BC7-B0A6-51FA-86AB911B8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D4B319-579C-A909-548E-B281C4F309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B356FC-A11D-B243-C3F8-2A2EDBFDEB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Big brown, eastern red, hoary, silver-haired, eastern small-footed, little brown, northern long-eared, Indiana, tri-colored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F25D1-A1E9-F0E3-32D2-AD9C652995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59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7A015-928A-40AA-906E-4502B2C29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E92C72-753C-7BFA-F006-42A2AE807E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308831-2B75-6121-E249-8B0F1019DB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Ground-cover density, canopy cover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72F4D-9D4F-B3D8-2BFE-2F37C95934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084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923E6-D068-9118-3B10-7C3E7DD80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207FAF-FBA7-5075-BDB9-5F764CD0BF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5CEFD0-350A-2B1E-6454-E3BDEAECE2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Gill nets, electrofishing, throw/cast netting, rod and reel, fyke nets, seine nets; trawl/long-line audits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6227F1-421B-2105-38CA-955E7F6C7E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5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3FE7D-9E99-95FF-6ADC-A861196D6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023100-F260-E92F-0F21-781D8D7C4A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6370E9-E0FD-8836-5712-1389AC293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random, stratified random, grid/systematic, adaptive cluster, judgement, random block, ranked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76D2AE-747E-8F95-99A1-B49963E04F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81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BF417-6AA9-474D-C0B8-11DCFCB3A2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DDEE30-800F-4E7E-3C09-F6F51BAA67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2F958-357E-6890-24A8-ABDDD01A4D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Deer mouse; meadow jumping mouse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6A09F-97A7-330C-3B93-6E8C85FEC0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33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859AB-0EDE-FB2B-2979-3C268C010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02D819-2589-A511-EB38-4C74455EFE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1AAAC8-9322-0428-A47C-A513D7E2C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avoid sun glare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91AAE-D4A2-A5A5-9E5F-DFA6103E60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4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2E96D-CDFB-6CC7-AAFB-EA9FD6AF2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544DC4-9655-3DEC-8BAC-7F6DD04D85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754705-316D-EC67-C374-CFD1D776A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Continuous focal, continuous scan, instantaneous focal, instantaneous scan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A2726-53B6-1C78-94BC-114AD9B6B1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92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Scat, tracks, fur/feathers, herbivory/food scraps, dens/nests, smells, sounds, the animals themselves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22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0F4D1-E21D-A93C-ED7A-235A62C67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86CCFA-BE0A-E1FD-0198-2CBF0FC44C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C5F52-58B2-509E-BA4E-C55C421E94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American robin; red-eyed vireo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40DCE-663B-C68D-DF55-98C440CB01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5C95CC-9AE4-4BFA-B130-04CCCF3626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59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53728-C2B3-1E4C-1CA0-B9897BF72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CA9C9E-DD3C-FE8F-EC3B-1408590FC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630CA-6D83-D2BD-491E-D1C244AE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86782-1573-CFAA-9FF7-59A4D3927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FE4D1-1B10-EDA9-C651-A812A3F9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123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EDEC-47B0-5CCE-C027-27CF724D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83B524-730D-A2D5-C14D-F120C198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7DD10-C2AF-9C5C-ED0E-CD371E841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5B1C2-DB03-318C-A040-AE301CDBC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30385-ECDA-EDC2-EC45-DF5DC338E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0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62A609-BA71-1ECF-F99A-89D38B0C89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0446D-4E33-B188-290B-2191C0AD7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29C1C-F34A-107B-227E-F8476CD07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D3D5B-21B1-C7FE-03BF-B05351DB7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578DC-B3E0-3B7E-077D-D5F693833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22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D069D-3197-2E02-3D94-C5C70012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35F8C-D280-C365-E11D-A2CE7CF5F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E6908-6D79-AC4C-D03D-2BD8842D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5FFA7-2D68-F7ED-EA8F-8C28669B8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F0430-1DC7-F3AD-B497-11512DA82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1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7E280-EEB5-0B79-891B-C9DA02C80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5BF40-6F8F-FE74-08DA-C1A6B7013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2E9AE-0195-4F92-2929-CF71548CD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D4676-B208-4800-5830-E5069E008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F4A3-5FDB-7175-A3E5-32938A1A2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09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EC5EA-D018-C952-157E-A481E14B4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E705E-0943-FEEE-A006-F3942D861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E3153-BD01-44EA-DD5C-3BC6B05FE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69893-A2B8-0270-5720-19737E4DC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4EE240-977F-3F31-47D9-B27190491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A10D2-D549-840F-1E6C-1247448ED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0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20B15-A277-CBAF-F621-3529CE57A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6E153-B03A-3C3C-3ACB-379829583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83FD4-4150-5FC4-78FC-860C29952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D3087-24AB-B43F-3C22-0E79D0B9F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8FBF03-75A9-8B02-67E4-5D177531B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9453A-D215-9296-88A5-454DD6BDD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D97C1-3254-2A39-C171-ADCE37F0F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CA8188-5F01-3DCF-0034-CD2CC0CB1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6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EF082-0993-DBF4-E64A-E2860D3A6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4D79C-FF41-4D20-9214-B8A83C550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F9F18-CAE6-E070-8F3F-7AF009CEB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235BC-FB73-3D21-8E9D-26F8BA414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44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1B9D5E-B9DE-00D8-AC93-2EA7E4731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72DE2-1A00-F7D1-06FB-1AEB73458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3A0830-941D-A22E-A5FE-9500B99B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86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1FB5D-1985-D486-7936-7B0BE1BF7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D614A-4AF5-19F0-67B1-658B54BE2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2A084-83D2-416F-2CD4-A0D707539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C1806-14A1-FDFC-F40C-9C4DD44A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D5139-61F3-EBFF-13D6-70C9F84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E9842-63D0-EB51-C774-352E413FE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6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CEB88-0F03-2E25-2E4B-A0CAC1B21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0AB013-4D9D-A59B-5325-D5C8891D8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8BE0D-9E76-6520-101D-B55E3B6E6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05DAC-AF42-D8BC-5A7F-F06C38B27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E6647-9447-1715-6D91-4F6906F5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6873F-B148-A7DE-4C0B-8DE520D3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5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BC680A-56C5-CA02-7453-8E0F84453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DFCB3-E8FB-4F51-912C-2655465CE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21DE3-B66C-854E-D9D4-E73BF72DB5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56007-FF7C-4567-8F2C-096DB9ADD8F3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10971-4920-83B4-CAFD-C7139B499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413C3-9F07-939C-AE0C-5FD19E4E2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A3FD9A-C0B7-43C3-B617-702359518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4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BC0DAB-D045-0E06-E7C6-43160BAF88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Exam</a:t>
            </a: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EFB 306 – Wildlife Field Techniques</a:t>
            </a: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Cranberry Lake Biological Station</a:t>
            </a: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Summer 2025</a:t>
            </a:r>
          </a:p>
        </p:txBody>
      </p:sp>
    </p:spTree>
    <p:extLst>
      <p:ext uri="{BB962C8B-B14F-4D97-AF65-F5344CB8AC3E}">
        <p14:creationId xmlns:p14="http://schemas.microsoft.com/office/powerpoint/2010/main" val="1377331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FF8E8-D0F7-E72C-FD3C-0D2172E2C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04F72AB-451A-68BD-837F-EA2B35BDD4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Q9: What two species of birds are pictured below?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128CE5B-D7E5-F702-1941-40DAD51F6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290067"/>
            <a:ext cx="6848475" cy="456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2B528B3-F301-2B39-FC2A-0AAF8574D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AA25395-E983-4904-A774-BDB4E1D32E24}"/>
              </a:ext>
            </a:extLst>
          </p:cNvPr>
          <p:cNvSpPr/>
          <p:nvPr/>
        </p:nvSpPr>
        <p:spPr>
          <a:xfrm>
            <a:off x="-2" y="2286000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2AD530-94C5-4B23-5454-AB195DF3241D}"/>
              </a:ext>
            </a:extLst>
          </p:cNvPr>
          <p:cNvSpPr/>
          <p:nvPr/>
        </p:nvSpPr>
        <p:spPr>
          <a:xfrm>
            <a:off x="6095998" y="2286000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076486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2AECD-1C40-04A5-62B6-9D21736C3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63AD36-65EE-EBAB-5474-28FE0D8890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Q10: What does IACUC stand for?</a:t>
            </a:r>
          </a:p>
        </p:txBody>
      </p:sp>
    </p:spTree>
    <p:extLst>
      <p:ext uri="{BB962C8B-B14F-4D97-AF65-F5344CB8AC3E}">
        <p14:creationId xmlns:p14="http://schemas.microsoft.com/office/powerpoint/2010/main" val="3785648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E6E74-E818-A1A8-3465-975847B4E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EDBB59-A4F2-AB6F-6A56-26EA1A5426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Q11: Name 2 characteristics important for choosing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location of a scent lure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targeting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mesocarnivores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229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1CEAD-01C7-9060-4219-331FCCEED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B99BB5-AD21-8B74-B233-8F32375E4E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Q12: What does “gain” control when doing radio telemetry?</a:t>
            </a:r>
          </a:p>
        </p:txBody>
      </p:sp>
    </p:spTree>
    <p:extLst>
      <p:ext uri="{BB962C8B-B14F-4D97-AF65-F5344CB8AC3E}">
        <p14:creationId xmlns:p14="http://schemas.microsoft.com/office/powerpoint/2010/main" val="2236023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EA4D8-7C38-D53E-4A63-215CEA28E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768E47-76B2-71CB-45FB-C74B302A0528}"/>
              </a:ext>
            </a:extLst>
          </p:cNvPr>
          <p:cNvSpPr/>
          <p:nvPr/>
        </p:nvSpPr>
        <p:spPr>
          <a:xfrm>
            <a:off x="0" y="0"/>
            <a:ext cx="8334375" cy="6858000"/>
          </a:xfrm>
          <a:prstGeom prst="rect">
            <a:avLst/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Q13: What species leaves behind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piles of pinecone flakes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local high points?</a:t>
            </a:r>
          </a:p>
        </p:txBody>
      </p:sp>
      <p:pic>
        <p:nvPicPr>
          <p:cNvPr id="6" name="Picture 5" descr="A pile of leaves on a rock&#10;&#10;AI-generated content may be incorrect.">
            <a:extLst>
              <a:ext uri="{FF2B5EF4-FFF2-40B4-BE49-F238E27FC236}">
                <a16:creationId xmlns:a16="http://schemas.microsoft.com/office/drawing/2014/main" id="{B3A2159D-0417-B555-B102-E390B90AA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678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8AE2B-78B3-A98F-2A5D-B21A2FD85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ABB3B-129E-313E-3D2D-8854A98397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Q14: What sex of bats most likely live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CLBS bat boxes?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you tell?</a:t>
            </a:r>
          </a:p>
        </p:txBody>
      </p:sp>
    </p:spTree>
    <p:extLst>
      <p:ext uri="{BB962C8B-B14F-4D97-AF65-F5344CB8AC3E}">
        <p14:creationId xmlns:p14="http://schemas.microsoft.com/office/powerpoint/2010/main" val="67953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FA79A-CA1E-87FC-CCE7-BEACF3EB3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D7F8CE3-7D40-3D40-C647-C5107559DF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Q15: Define bycatch.</a:t>
            </a:r>
          </a:p>
        </p:txBody>
      </p:sp>
    </p:spTree>
    <p:extLst>
      <p:ext uri="{BB962C8B-B14F-4D97-AF65-F5344CB8AC3E}">
        <p14:creationId xmlns:p14="http://schemas.microsoft.com/office/powerpoint/2010/main" val="3550995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C90BA-4008-2359-088F-1AF492638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DB370A-51D3-38B9-7316-9E99A5586D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Q16: Name 1 type of radio telemetry antenna.</a:t>
            </a:r>
          </a:p>
        </p:txBody>
      </p:sp>
    </p:spTree>
    <p:extLst>
      <p:ext uri="{BB962C8B-B14F-4D97-AF65-F5344CB8AC3E}">
        <p14:creationId xmlns:p14="http://schemas.microsoft.com/office/powerpoint/2010/main" val="3721470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168213-7A14-C0EA-3BAA-3FBC78ACF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0463F9-318B-1EAD-267E-D603DC883F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Q17: What two species of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amphibians are pictured below? </a:t>
            </a:r>
          </a:p>
        </p:txBody>
      </p:sp>
      <p:pic>
        <p:nvPicPr>
          <p:cNvPr id="3076" name="Picture 4" descr="Spring Peeper">
            <a:extLst>
              <a:ext uri="{FF2B5EF4-FFF2-40B4-BE49-F238E27FC236}">
                <a16:creationId xmlns:a16="http://schemas.microsoft.com/office/drawing/2014/main" id="{BEBC791C-06C5-121B-E48F-CE732BD63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518" y="2792997"/>
            <a:ext cx="6101482" cy="406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ed-backed salamander - Wikipedia">
            <a:extLst>
              <a:ext uri="{FF2B5EF4-FFF2-40B4-BE49-F238E27FC236}">
                <a16:creationId xmlns:a16="http://schemas.microsoft.com/office/drawing/2014/main" id="{89D91AC5-3869-97F3-72D4-4132C6296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92998"/>
            <a:ext cx="6094681" cy="406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79A06E-296C-A8B8-A60E-F105CDA6AD53}"/>
              </a:ext>
            </a:extLst>
          </p:cNvPr>
          <p:cNvSpPr/>
          <p:nvPr/>
        </p:nvSpPr>
        <p:spPr>
          <a:xfrm>
            <a:off x="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383386-027A-A8E6-5F1C-847F47D3688A}"/>
              </a:ext>
            </a:extLst>
          </p:cNvPr>
          <p:cNvSpPr/>
          <p:nvPr/>
        </p:nvSpPr>
        <p:spPr>
          <a:xfrm>
            <a:off x="609600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68614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A1907-2621-ADA6-A6B1-66C9DB619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F512D6B-A9EF-17C2-DAA2-37D3E52BB2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Q18: Name a metric (or score) for biodiversity at a site (besides species richness).</a:t>
            </a:r>
          </a:p>
        </p:txBody>
      </p:sp>
    </p:spTree>
    <p:extLst>
      <p:ext uri="{BB962C8B-B14F-4D97-AF65-F5344CB8AC3E}">
        <p14:creationId xmlns:p14="http://schemas.microsoft.com/office/powerpoint/2010/main" val="35951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560DC-4B35-2BB0-F44C-71A9E3D2F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A00982-9E5E-2B7B-D269-01542A0CD1AC}"/>
              </a:ext>
            </a:extLst>
          </p:cNvPr>
          <p:cNvSpPr/>
          <p:nvPr/>
        </p:nvSpPr>
        <p:spPr>
          <a:xfrm>
            <a:off x="0" y="0"/>
            <a:ext cx="8334375" cy="6858000"/>
          </a:xfrm>
          <a:prstGeom prst="rect">
            <a:avLst/>
          </a:prstGeom>
          <a:solidFill>
            <a:schemeClr val="tx1"/>
          </a:solidFill>
          <a:ln w="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Q1: What two species do these scats belong to?</a:t>
            </a:r>
          </a:p>
        </p:txBody>
      </p:sp>
      <p:pic>
        <p:nvPicPr>
          <p:cNvPr id="3" name="Picture 2" descr="A person holding out their hands with feces&#10;&#10;AI-generated content may be incorrect.">
            <a:extLst>
              <a:ext uri="{FF2B5EF4-FFF2-40B4-BE49-F238E27FC236}">
                <a16:creationId xmlns:a16="http://schemas.microsoft.com/office/drawing/2014/main" id="{4F7660F1-C82B-2225-1143-B235B4A9B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5381173-7DE0-CB18-6E88-116744C9196A}"/>
              </a:ext>
            </a:extLst>
          </p:cNvPr>
          <p:cNvSpPr/>
          <p:nvPr/>
        </p:nvSpPr>
        <p:spPr>
          <a:xfrm>
            <a:off x="9014688" y="1901720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AE2358-ECC0-01DB-282F-4E2F4C279D19}"/>
              </a:ext>
            </a:extLst>
          </p:cNvPr>
          <p:cNvSpPr/>
          <p:nvPr/>
        </p:nvSpPr>
        <p:spPr>
          <a:xfrm>
            <a:off x="10603344" y="1901720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56897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EB6982-EEA4-B2D6-921E-684AED07B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2DCA1B0-B06C-794D-9E97-4120DB9873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Q19: What does ARU stand for?</a:t>
            </a:r>
          </a:p>
        </p:txBody>
      </p:sp>
    </p:spTree>
    <p:extLst>
      <p:ext uri="{BB962C8B-B14F-4D97-AF65-F5344CB8AC3E}">
        <p14:creationId xmlns:p14="http://schemas.microsoft.com/office/powerpoint/2010/main" val="32666847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0C3A0-FB89-98ED-A07D-93BF17E9E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EE5785-8DA0-CD48-2494-1EF697ECC9B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Q20: What are the 4 kinds of heterodont mammal teeth?</a:t>
            </a:r>
          </a:p>
        </p:txBody>
      </p:sp>
    </p:spTree>
    <p:extLst>
      <p:ext uri="{BB962C8B-B14F-4D97-AF65-F5344CB8AC3E}">
        <p14:creationId xmlns:p14="http://schemas.microsoft.com/office/powerpoint/2010/main" val="1968182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BCE81-379A-B1D6-64E1-FAD691D46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06129B-8EDE-7E17-4660-640584FDB77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Q21: Name 2 kinds of small mammal traps.</a:t>
            </a:r>
          </a:p>
        </p:txBody>
      </p:sp>
    </p:spTree>
    <p:extLst>
      <p:ext uri="{BB962C8B-B14F-4D97-AF65-F5344CB8AC3E}">
        <p14:creationId xmlns:p14="http://schemas.microsoft.com/office/powerpoint/2010/main" val="35246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9E8BD-710F-46DF-A5A4-AF68F3013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FD66C-97E5-6589-24A8-0C695120C9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Q22: What two species of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amphibians are pictured below? </a:t>
            </a:r>
          </a:p>
        </p:txBody>
      </p:sp>
      <p:pic>
        <p:nvPicPr>
          <p:cNvPr id="4100" name="Picture 4" descr="Mink Frog (Rana septentrionalis) -">
            <a:extLst>
              <a:ext uri="{FF2B5EF4-FFF2-40B4-BE49-F238E27FC236}">
                <a16:creationId xmlns:a16="http://schemas.microsoft.com/office/drawing/2014/main" id="{639B8BD3-8ED6-EFBB-F8B6-253097224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94000"/>
            <a:ext cx="6096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AEFD73-378E-2F09-D6BC-7E8C6D1E4880}"/>
              </a:ext>
            </a:extLst>
          </p:cNvPr>
          <p:cNvSpPr/>
          <p:nvPr/>
        </p:nvSpPr>
        <p:spPr>
          <a:xfrm>
            <a:off x="609600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  <p:pic>
        <p:nvPicPr>
          <p:cNvPr id="4098" name="Picture 2" descr="Ep. 244 : The Call of the Northern Green Frog — to know the land">
            <a:extLst>
              <a:ext uri="{FF2B5EF4-FFF2-40B4-BE49-F238E27FC236}">
                <a16:creationId xmlns:a16="http://schemas.microsoft.com/office/drawing/2014/main" id="{346CFA09-1A70-D686-5583-8AD0A36AE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079" y="2793079"/>
            <a:ext cx="4065842" cy="406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C708C14-285A-CCEF-61A3-F84F89C4FAEB}"/>
              </a:ext>
            </a:extLst>
          </p:cNvPr>
          <p:cNvSpPr/>
          <p:nvPr/>
        </p:nvSpPr>
        <p:spPr>
          <a:xfrm>
            <a:off x="1015079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346293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DFF38-C15E-601B-FEFB-D7261E6E1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E9874F-A7D5-00C9-65ED-75A9177A6A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Q23: There are four sexes of white-throated sparrows,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they? </a:t>
            </a:r>
          </a:p>
        </p:txBody>
      </p:sp>
    </p:spTree>
    <p:extLst>
      <p:ext uri="{BB962C8B-B14F-4D97-AF65-F5344CB8AC3E}">
        <p14:creationId xmlns:p14="http://schemas.microsoft.com/office/powerpoint/2010/main" val="2071846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BA4C9-3A97-0408-CA4D-7B5396CB2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098A5F-01C3-86C9-5F58-CFBFECD357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Q24: Name 3 vegetation metrics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might record to assess habitat</a:t>
            </a:r>
          </a:p>
        </p:txBody>
      </p:sp>
    </p:spTree>
    <p:extLst>
      <p:ext uri="{BB962C8B-B14F-4D97-AF65-F5344CB8AC3E}">
        <p14:creationId xmlns:p14="http://schemas.microsoft.com/office/powerpoint/2010/main" val="861330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3AE9E-D375-9F3D-D6F5-16116E861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B40359-0C0E-EB24-9720-C317505FA8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Q25: What is an ethogram?</a:t>
            </a:r>
          </a:p>
        </p:txBody>
      </p:sp>
    </p:spTree>
    <p:extLst>
      <p:ext uri="{BB962C8B-B14F-4D97-AF65-F5344CB8AC3E}">
        <p14:creationId xmlns:p14="http://schemas.microsoft.com/office/powerpoint/2010/main" val="156211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51E28-5681-F9CA-82F7-0E1AB8E72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F35CB5-373B-B7AC-2810-7BA410F9DC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Q26: Which of these two frogs is the male?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or B?</a:t>
            </a:r>
          </a:p>
        </p:txBody>
      </p:sp>
      <p:pic>
        <p:nvPicPr>
          <p:cNvPr id="4098" name="Picture 2" descr="Ep. 244 : The Call of the Northern Green Frog — to know the land">
            <a:extLst>
              <a:ext uri="{FF2B5EF4-FFF2-40B4-BE49-F238E27FC236}">
                <a16:creationId xmlns:a16="http://schemas.microsoft.com/office/drawing/2014/main" id="{A196A230-93A7-AA17-EE3D-9677C26949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6"/>
          <a:stretch>
            <a:fillRect/>
          </a:stretch>
        </p:blipFill>
        <p:spPr bwMode="auto">
          <a:xfrm>
            <a:off x="722376" y="2827782"/>
            <a:ext cx="4665495" cy="403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7AADE8-7F02-43A8-1F1E-71DB220D7A42}"/>
              </a:ext>
            </a:extLst>
          </p:cNvPr>
          <p:cNvSpPr/>
          <p:nvPr/>
        </p:nvSpPr>
        <p:spPr>
          <a:xfrm>
            <a:off x="722376" y="2827782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pic>
        <p:nvPicPr>
          <p:cNvPr id="5122" name="Picture 2" descr="Lithobates clamitans - Wikipedia">
            <a:extLst>
              <a:ext uri="{FF2B5EF4-FFF2-40B4-BE49-F238E27FC236}">
                <a16:creationId xmlns:a16="http://schemas.microsoft.com/office/drawing/2014/main" id="{13722EC1-650F-2551-9828-316858312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233" y="2827782"/>
            <a:ext cx="5373624" cy="4030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0A38CE-015E-8736-CF63-2A93E4619B92}"/>
              </a:ext>
            </a:extLst>
          </p:cNvPr>
          <p:cNvSpPr/>
          <p:nvPr/>
        </p:nvSpPr>
        <p:spPr>
          <a:xfrm>
            <a:off x="6440233" y="2827782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3544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24A48-50DF-D705-2142-09C9E93B0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180422D-51F4-CEB7-10EF-B54E63AD87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Q27: In how many directions does an ARU record sound?</a:t>
            </a:r>
          </a:p>
        </p:txBody>
      </p:sp>
    </p:spTree>
    <p:extLst>
      <p:ext uri="{BB962C8B-B14F-4D97-AF65-F5344CB8AC3E}">
        <p14:creationId xmlns:p14="http://schemas.microsoft.com/office/powerpoint/2010/main" val="23102526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76481-0BC5-7976-ABB4-FE613AF4D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51F2522-488C-C7CD-1AC2-3E4A63EA8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Q28: What term describes animals that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primarily active at dawn and dusk?</a:t>
            </a:r>
          </a:p>
        </p:txBody>
      </p:sp>
    </p:spTree>
    <p:extLst>
      <p:ext uri="{BB962C8B-B14F-4D97-AF65-F5344CB8AC3E}">
        <p14:creationId xmlns:p14="http://schemas.microsoft.com/office/powerpoint/2010/main" val="3131919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6ECCA-09A3-B773-094F-2866869C4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EB95C7-CF2E-2CDC-8F23-0ED9693B79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Q2: Name 2 characteristics important for choosing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location of a mist net for birds.</a:t>
            </a:r>
          </a:p>
        </p:txBody>
      </p:sp>
    </p:spTree>
    <p:extLst>
      <p:ext uri="{BB962C8B-B14F-4D97-AF65-F5344CB8AC3E}">
        <p14:creationId xmlns:p14="http://schemas.microsoft.com/office/powerpoint/2010/main" val="4250244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8B2A5-F79F-B2CB-AC8F-15B4C7820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8C3854-FA1D-1056-2C58-2873106F64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Q29: Name 3 of the 7 pillars of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North American Model of Wildlife Conservation.</a:t>
            </a:r>
          </a:p>
        </p:txBody>
      </p:sp>
    </p:spTree>
    <p:extLst>
      <p:ext uri="{BB962C8B-B14F-4D97-AF65-F5344CB8AC3E}">
        <p14:creationId xmlns:p14="http://schemas.microsoft.com/office/powerpoint/2010/main" val="10431614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D1617-D5BD-376B-78A7-F407921C2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7D1F2A-5E9E-5B71-050E-6570498503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Q30: What are these two tools used to assess? </a:t>
            </a:r>
          </a:p>
        </p:txBody>
      </p:sp>
      <p:pic>
        <p:nvPicPr>
          <p:cNvPr id="6152" name="Picture 8" descr="A leafy learning lab - Overton Park">
            <a:extLst>
              <a:ext uri="{FF2B5EF4-FFF2-40B4-BE49-F238E27FC236}">
                <a16:creationId xmlns:a16="http://schemas.microsoft.com/office/drawing/2014/main" id="{D99D200C-07CD-B935-0B86-485750AB9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0519" y="2797743"/>
            <a:ext cx="6101481" cy="4060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ange Poles and Range Rods for Land Surveying - EngineerSupply">
            <a:extLst>
              <a:ext uri="{FF2B5EF4-FFF2-40B4-BE49-F238E27FC236}">
                <a16:creationId xmlns:a16="http://schemas.microsoft.com/office/drawing/2014/main" id="{B8D8FAAA-946D-22CE-6173-EA192ACD6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96416"/>
            <a:ext cx="6101482" cy="4061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C569A0-5391-6ED1-94D7-1BC778FA134D}"/>
              </a:ext>
            </a:extLst>
          </p:cNvPr>
          <p:cNvSpPr/>
          <p:nvPr/>
        </p:nvSpPr>
        <p:spPr>
          <a:xfrm>
            <a:off x="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0FCCFD-D0F1-D252-DE8D-D8CA0A61A13F}"/>
              </a:ext>
            </a:extLst>
          </p:cNvPr>
          <p:cNvSpPr/>
          <p:nvPr/>
        </p:nvSpPr>
        <p:spPr>
          <a:xfrm>
            <a:off x="609600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411335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0196D-5292-6CCC-301F-05790C95A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0A3B477-9CF7-49C8-B29F-91C2B17E7A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Bonus: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 4 techniques used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survey fish communities.</a:t>
            </a:r>
          </a:p>
        </p:txBody>
      </p:sp>
    </p:spTree>
    <p:extLst>
      <p:ext uri="{BB962C8B-B14F-4D97-AF65-F5344CB8AC3E}">
        <p14:creationId xmlns:p14="http://schemas.microsoft.com/office/powerpoint/2010/main" val="654574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ED79D-3FC8-C931-9D9D-C6FF72175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9B82A40-1AFF-2EF1-A769-207ACF7BB1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Q3: Name 3 species of bats (Order: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Chiroptera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you might observe in New York.</a:t>
            </a:r>
          </a:p>
        </p:txBody>
      </p:sp>
    </p:spTree>
    <p:extLst>
      <p:ext uri="{BB962C8B-B14F-4D97-AF65-F5344CB8AC3E}">
        <p14:creationId xmlns:p14="http://schemas.microsoft.com/office/powerpoint/2010/main" val="383889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39D0E-B9ED-12AD-4AFA-2641B081F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DAFF50-E6AA-77A7-8826-F5322CA453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Q4: Name 3 types of study sampling designs.</a:t>
            </a:r>
          </a:p>
        </p:txBody>
      </p:sp>
    </p:spTree>
    <p:extLst>
      <p:ext uri="{BB962C8B-B14F-4D97-AF65-F5344CB8AC3E}">
        <p14:creationId xmlns:p14="http://schemas.microsoft.com/office/powerpoint/2010/main" val="237954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26D94-B2D2-2C2A-FE3A-D60A330AE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D6A382-2A2E-FA1A-39BB-AF7784F6FD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Q5: What two species of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forest-dwelling rodents are pictured below? </a:t>
            </a:r>
          </a:p>
        </p:txBody>
      </p:sp>
      <p:pic>
        <p:nvPicPr>
          <p:cNvPr id="2054" name="Picture 6" descr="Deer Mouse (Utah Mammals) · iNaturalist">
            <a:extLst>
              <a:ext uri="{FF2B5EF4-FFF2-40B4-BE49-F238E27FC236}">
                <a16:creationId xmlns:a16="http://schemas.microsoft.com/office/drawing/2014/main" id="{9D421E1C-0402-AD6D-F137-C75EA74B44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92999"/>
            <a:ext cx="6291072" cy="406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959F9260-EED7-4E04-3F0C-DA98B4E00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98065"/>
            <a:ext cx="6096000" cy="4059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96F13ED-F60D-F172-5D2E-D48C3F753CD4}"/>
              </a:ext>
            </a:extLst>
          </p:cNvPr>
          <p:cNvSpPr/>
          <p:nvPr/>
        </p:nvSpPr>
        <p:spPr>
          <a:xfrm>
            <a:off x="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A</a:t>
            </a:r>
            <a:endParaRPr lang="en-US" sz="32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6223DE-5A08-0C8C-7B3A-F53FE9D828B1}"/>
              </a:ext>
            </a:extLst>
          </p:cNvPr>
          <p:cNvSpPr/>
          <p:nvPr/>
        </p:nvSpPr>
        <p:spPr>
          <a:xfrm>
            <a:off x="6096000" y="2792998"/>
            <a:ext cx="688466" cy="7223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B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10782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96EAB6-0A7F-EBC6-67AB-066E6E4B8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4120E71-C9EE-E166-049D-CE9BDF543E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Q6: Why should camera traps always face north?</a:t>
            </a:r>
          </a:p>
        </p:txBody>
      </p:sp>
    </p:spTree>
    <p:extLst>
      <p:ext uri="{BB962C8B-B14F-4D97-AF65-F5344CB8AC3E}">
        <p14:creationId xmlns:p14="http://schemas.microsoft.com/office/powerpoint/2010/main" val="1452192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1B4F7-0891-A17A-A11E-151BC37F1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6244AD-FF0D-0EAB-9C47-946D039C46B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Q7: What are the 4 types of ethological sampling?</a:t>
            </a:r>
          </a:p>
        </p:txBody>
      </p:sp>
    </p:spTree>
    <p:extLst>
      <p:ext uri="{BB962C8B-B14F-4D97-AF65-F5344CB8AC3E}">
        <p14:creationId xmlns:p14="http://schemas.microsoft.com/office/powerpoint/2010/main" val="30367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9E265-E136-2FA6-219A-B39EC562A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DB4DDA-EBD4-3984-D3A9-38E00C6EB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Q8: Name 3 types of spoor.</a:t>
            </a:r>
          </a:p>
        </p:txBody>
      </p:sp>
    </p:spTree>
    <p:extLst>
      <p:ext uri="{BB962C8B-B14F-4D97-AF65-F5344CB8AC3E}">
        <p14:creationId xmlns:p14="http://schemas.microsoft.com/office/powerpoint/2010/main" val="3288482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769</Words>
  <Application>Microsoft Office PowerPoint</Application>
  <PresentationFormat>Widescreen</PresentationFormat>
  <Paragraphs>144</Paragraphs>
  <Slides>32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Nate Wehr</dc:creator>
  <cp:lastModifiedBy>Nate Wehr</cp:lastModifiedBy>
  <cp:revision>1</cp:revision>
  <dcterms:created xsi:type="dcterms:W3CDTF">2025-07-10T16:35:07Z</dcterms:created>
  <dcterms:modified xsi:type="dcterms:W3CDTF">2025-07-10T18:12:07Z</dcterms:modified>
</cp:coreProperties>
</file>

<file path=docProps/thumbnail.jpeg>
</file>